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595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Tư Duy Bảo Mật Trong Phát Triển Phần Mềm</a:t>
            </a:r>
            <a:endParaRPr lang="en-US" sz="4450" dirty="0"/>
          </a:p>
        </p:txBody>
      </p:sp>
      <p:sp>
        <p:nvSpPr>
          <p:cNvPr id="4" name="Text 1"/>
          <p:cNvSpPr/>
          <p:nvPr/>
        </p:nvSpPr>
        <p:spPr>
          <a:xfrm>
            <a:off x="6280190" y="370367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Một bài trình bày về tầm quan trọng của việc tích hợp tư duy bảo mật vào mọi giai đoạn của Quy trình Phát triển Phần mềm (SDLC).</a:t>
            </a:r>
            <a:endParaRPr lang="en-US" sz="1750" dirty="0"/>
          </a:p>
        </p:txBody>
      </p:sp>
      <p:sp>
        <p:nvSpPr>
          <p:cNvPr id="5" name="Text 2"/>
          <p:cNvSpPr/>
          <p:nvPr/>
        </p:nvSpPr>
        <p:spPr>
          <a:xfrm>
            <a:off x="6280190" y="4684633"/>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Người trình bày: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Phạm Quang Khang</a:t>
            </a:r>
            <a:endParaRPr lang="en-US" sz="1750" dirty="0"/>
          </a:p>
        </p:txBody>
      </p:sp>
      <p:sp>
        <p:nvSpPr>
          <p:cNvPr id="6" name="Text 3"/>
          <p:cNvSpPr/>
          <p:nvPr/>
        </p:nvSpPr>
        <p:spPr>
          <a:xfrm>
            <a:off x="6280190" y="5302687"/>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Chức danh:</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Giảng viên bộ môn Kỹ Thuật Phần Mềm - Đại học FPT</a:t>
            </a:r>
            <a:endParaRPr lang="en-US" sz="1750" dirty="0"/>
          </a:p>
        </p:txBody>
      </p:sp>
      <p:sp>
        <p:nvSpPr>
          <p:cNvPr id="7" name="Text 4"/>
          <p:cNvSpPr/>
          <p:nvPr/>
        </p:nvSpPr>
        <p:spPr>
          <a:xfrm>
            <a:off x="6280190" y="5920740"/>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Liên hệ:</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KhangPQ3@fpt.edu.vn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8895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Kết Luận: Xây Dựng Văn Hóa Bảo Mật Trong Phát Triển Phần Mềm</a:t>
            </a:r>
            <a:endParaRPr lang="en-US" sz="4450" dirty="0"/>
          </a:p>
        </p:txBody>
      </p:sp>
      <p:sp>
        <p:nvSpPr>
          <p:cNvPr id="4" name="Text 1"/>
          <p:cNvSpPr/>
          <p:nvPr/>
        </p:nvSpPr>
        <p:spPr>
          <a:xfrm>
            <a:off x="1133951" y="3910608"/>
            <a:ext cx="7216259"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Bảo mật là một hành trình liên tục, không phải là điểm đến. Thị trường tấn công luôn thay đổi, và chúng ta cũng phải liên tục cải tiến.</a:t>
            </a:r>
            <a:endParaRPr lang="en-US" sz="1750" dirty="0"/>
          </a:p>
        </p:txBody>
      </p:sp>
      <p:sp>
        <p:nvSpPr>
          <p:cNvPr id="5" name="Shape 2"/>
          <p:cNvSpPr/>
          <p:nvPr/>
        </p:nvSpPr>
        <p:spPr>
          <a:xfrm>
            <a:off x="793790" y="3655457"/>
            <a:ext cx="30480" cy="1599009"/>
          </a:xfrm>
          <a:prstGeom prst="rect">
            <a:avLst/>
          </a:prstGeom>
          <a:solidFill>
            <a:srgbClr val="ED7D31"/>
          </a:solidFill>
          <a:ln/>
        </p:spPr>
      </p:sp>
      <p:sp>
        <p:nvSpPr>
          <p:cNvPr id="6" name="Text 3"/>
          <p:cNvSpPr/>
          <p:nvPr/>
        </p:nvSpPr>
        <p:spPr>
          <a:xfrm>
            <a:off x="793790" y="5509617"/>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Mỗi thành viên trong team, từ lập trình viên đến quản lý sản phẩm, đều là </a:t>
            </a:r>
            <a:pPr algn="l" indent="0" marL="0">
              <a:lnSpc>
                <a:spcPts val="2850"/>
              </a:lnSpc>
              <a:buNone/>
            </a:pPr>
            <a:r>
              <a:rPr lang="en-US" sz="1750" dirty="0">
                <a:solidFill>
                  <a:srgbClr val="ED7D31"/>
                </a:solidFill>
                <a:latin typeface="Inter" pitchFamily="34" charset="0"/>
                <a:ea typeface="Inter" pitchFamily="34" charset="-122"/>
                <a:cs typeface="Inter" pitchFamily="34" charset="-120"/>
              </a:rPr>
              <a:t>người bảo vệ sản phẩm</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7" name="Text 4"/>
          <p:cNvSpPr/>
          <p:nvPr/>
        </p:nvSpPr>
        <p:spPr>
          <a:xfrm>
            <a:off x="793790" y="6314718"/>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Hãy bắt đầu tư duy bảo mật ngay hôm nay để tạo ra phần mềm </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an toàn, bền vững và đáng tin cậy.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786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CHƯƠNG 1</a:t>
            </a:r>
            <a:endParaRPr lang="en-US" sz="2200" dirty="0"/>
          </a:p>
        </p:txBody>
      </p:sp>
      <p:sp>
        <p:nvSpPr>
          <p:cNvPr id="3" name="Text 1"/>
          <p:cNvSpPr/>
          <p:nvPr/>
        </p:nvSpPr>
        <p:spPr>
          <a:xfrm>
            <a:off x="793790" y="1473160"/>
            <a:ext cx="130428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Tại Sao Tư Duy Bảo Mật Lại Quan Trọng?</a:t>
            </a:r>
            <a:endParaRPr lang="en-US" sz="6150" dirty="0"/>
          </a:p>
        </p:txBody>
      </p:sp>
      <p:sp>
        <p:nvSpPr>
          <p:cNvPr id="4" name="Shape 2"/>
          <p:cNvSpPr/>
          <p:nvPr/>
        </p:nvSpPr>
        <p:spPr>
          <a:xfrm>
            <a:off x="793790" y="3769757"/>
            <a:ext cx="4196358" cy="3681055"/>
          </a:xfrm>
          <a:prstGeom prst="roundRect">
            <a:avLst>
              <a:gd name="adj" fmla="val 2588"/>
            </a:avLst>
          </a:prstGeom>
          <a:solidFill>
            <a:srgbClr val="FBE1D0"/>
          </a:solidFill>
          <a:ln w="7620">
            <a:solidFill>
              <a:srgbClr val="E1C7B6"/>
            </a:solidFill>
            <a:prstDash val="solid"/>
          </a:ln>
        </p:spPr>
      </p:sp>
      <p:sp>
        <p:nvSpPr>
          <p:cNvPr id="5" name="Shape 3"/>
          <p:cNvSpPr/>
          <p:nvPr/>
        </p:nvSpPr>
        <p:spPr>
          <a:xfrm>
            <a:off x="1028224" y="4004191"/>
            <a:ext cx="680442" cy="680442"/>
          </a:xfrm>
          <a:prstGeom prst="roundRect">
            <a:avLst>
              <a:gd name="adj" fmla="val 13436980"/>
            </a:avLst>
          </a:prstGeom>
          <a:solidFill>
            <a:srgbClr val="ED7D31"/>
          </a:solidFill>
          <a:ln/>
        </p:spPr>
      </p:sp>
      <p:pic>
        <p:nvPicPr>
          <p:cNvPr id="6" name="Image 0" descr="preencoded.png">    </p:cNvPr>
          <p:cNvPicPr>
            <a:picLocks noChangeAspect="1"/>
          </p:cNvPicPr>
          <p:nvPr/>
        </p:nvPicPr>
        <p:blipFill>
          <a:blip r:embed="rId1"/>
          <a:stretch>
            <a:fillRect/>
          </a:stretch>
        </p:blipFill>
        <p:spPr>
          <a:xfrm>
            <a:off x="1215390" y="4153019"/>
            <a:ext cx="306110" cy="382667"/>
          </a:xfrm>
          <a:prstGeom prst="rect">
            <a:avLst/>
          </a:prstGeom>
        </p:spPr>
      </p:pic>
      <p:sp>
        <p:nvSpPr>
          <p:cNvPr id="7" name="Text 4"/>
          <p:cNvSpPr/>
          <p:nvPr/>
        </p:nvSpPr>
        <p:spPr>
          <a:xfrm>
            <a:off x="1028224" y="4911447"/>
            <a:ext cx="313813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Tác Động Của Lỗ Hổng</a:t>
            </a:r>
            <a:endParaRPr lang="en-US" sz="2200" dirty="0"/>
          </a:p>
        </p:txBody>
      </p:sp>
      <p:sp>
        <p:nvSpPr>
          <p:cNvPr id="8" name="Text 5"/>
          <p:cNvSpPr/>
          <p:nvPr/>
        </p:nvSpPr>
        <p:spPr>
          <a:xfrm>
            <a:off x="1028224" y="5401866"/>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ED7D31"/>
                </a:solidFill>
                <a:latin typeface="Inter" pitchFamily="34" charset="0"/>
                <a:ea typeface="Inter" pitchFamily="34" charset="-122"/>
                <a:cs typeface="Inter" pitchFamily="34" charset="-120"/>
              </a:rPr>
              <a:t>53%</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các vụ rò rỉ dữ liệu năm 2024 liên quan đến lỗ hổng ứng dụng (Verizon 2024). Lỗ hổng bảo mật trực tiếp gây ra thiệt hại tài chính và uy tín.</a:t>
            </a:r>
            <a:endParaRPr lang="en-US" sz="1750" dirty="0"/>
          </a:p>
        </p:txBody>
      </p:sp>
      <p:sp>
        <p:nvSpPr>
          <p:cNvPr id="9" name="Shape 6"/>
          <p:cNvSpPr/>
          <p:nvPr/>
        </p:nvSpPr>
        <p:spPr>
          <a:xfrm>
            <a:off x="5216962" y="3769757"/>
            <a:ext cx="4196358" cy="3681055"/>
          </a:xfrm>
          <a:prstGeom prst="roundRect">
            <a:avLst>
              <a:gd name="adj" fmla="val 2588"/>
            </a:avLst>
          </a:prstGeom>
          <a:solidFill>
            <a:srgbClr val="FBE1D0"/>
          </a:solidFill>
          <a:ln w="7620">
            <a:solidFill>
              <a:srgbClr val="E1C7B6"/>
            </a:solidFill>
            <a:prstDash val="solid"/>
          </a:ln>
        </p:spPr>
      </p:sp>
      <p:sp>
        <p:nvSpPr>
          <p:cNvPr id="10" name="Shape 7"/>
          <p:cNvSpPr/>
          <p:nvPr/>
        </p:nvSpPr>
        <p:spPr>
          <a:xfrm>
            <a:off x="5451396" y="4004191"/>
            <a:ext cx="680442" cy="680442"/>
          </a:xfrm>
          <a:prstGeom prst="roundRect">
            <a:avLst>
              <a:gd name="adj" fmla="val 13436980"/>
            </a:avLst>
          </a:prstGeom>
          <a:solidFill>
            <a:srgbClr val="ED7D31"/>
          </a:solidFill>
          <a:ln/>
        </p:spPr>
      </p:sp>
      <p:pic>
        <p:nvPicPr>
          <p:cNvPr id="11" name="Image 1" descr="preencoded.png">    </p:cNvPr>
          <p:cNvPicPr>
            <a:picLocks noChangeAspect="1"/>
          </p:cNvPicPr>
          <p:nvPr/>
        </p:nvPicPr>
        <p:blipFill>
          <a:blip r:embed="rId2"/>
          <a:stretch>
            <a:fillRect/>
          </a:stretch>
        </p:blipFill>
        <p:spPr>
          <a:xfrm>
            <a:off x="5638562" y="4153019"/>
            <a:ext cx="306110" cy="382667"/>
          </a:xfrm>
          <a:prstGeom prst="rect">
            <a:avLst/>
          </a:prstGeom>
        </p:spPr>
      </p:pic>
      <p:sp>
        <p:nvSpPr>
          <p:cNvPr id="12" name="Text 8"/>
          <p:cNvSpPr/>
          <p:nvPr/>
        </p:nvSpPr>
        <p:spPr>
          <a:xfrm>
            <a:off x="5451396" y="49114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Trách Nhiệm Chung</a:t>
            </a:r>
            <a:endParaRPr lang="en-US" sz="2200" dirty="0"/>
          </a:p>
        </p:txBody>
      </p:sp>
      <p:sp>
        <p:nvSpPr>
          <p:cNvPr id="13" name="Text 9"/>
          <p:cNvSpPr/>
          <p:nvPr/>
        </p:nvSpPr>
        <p:spPr>
          <a:xfrm>
            <a:off x="5451396" y="5401866"/>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Bảo mật không phải là việc của tester hay chuyên gia, mà là trách nhiệm của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toàn bộ</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team phát triển, từ kiến trúc sư đến lập trình viên.</a:t>
            </a:r>
            <a:endParaRPr lang="en-US" sz="1750" dirty="0"/>
          </a:p>
        </p:txBody>
      </p:sp>
      <p:sp>
        <p:nvSpPr>
          <p:cNvPr id="14" name="Shape 10"/>
          <p:cNvSpPr/>
          <p:nvPr/>
        </p:nvSpPr>
        <p:spPr>
          <a:xfrm>
            <a:off x="9640133" y="3769757"/>
            <a:ext cx="4196358" cy="3681055"/>
          </a:xfrm>
          <a:prstGeom prst="roundRect">
            <a:avLst>
              <a:gd name="adj" fmla="val 2588"/>
            </a:avLst>
          </a:prstGeom>
          <a:solidFill>
            <a:srgbClr val="FBE1D0"/>
          </a:solidFill>
          <a:ln w="7620">
            <a:solidFill>
              <a:srgbClr val="E1C7B6"/>
            </a:solidFill>
            <a:prstDash val="solid"/>
          </a:ln>
        </p:spPr>
      </p:sp>
      <p:sp>
        <p:nvSpPr>
          <p:cNvPr id="15" name="Shape 11"/>
          <p:cNvSpPr/>
          <p:nvPr/>
        </p:nvSpPr>
        <p:spPr>
          <a:xfrm>
            <a:off x="9874568" y="4004191"/>
            <a:ext cx="680442" cy="680442"/>
          </a:xfrm>
          <a:prstGeom prst="roundRect">
            <a:avLst>
              <a:gd name="adj" fmla="val 13436980"/>
            </a:avLst>
          </a:prstGeom>
          <a:solidFill>
            <a:srgbClr val="ED7D31"/>
          </a:solidFill>
          <a:ln/>
        </p:spPr>
      </p:sp>
      <p:pic>
        <p:nvPicPr>
          <p:cNvPr id="16" name="Image 2" descr="preencoded.png">    </p:cNvPr>
          <p:cNvPicPr>
            <a:picLocks noChangeAspect="1"/>
          </p:cNvPicPr>
          <p:nvPr/>
        </p:nvPicPr>
        <p:blipFill>
          <a:blip r:embed="rId3"/>
          <a:stretch>
            <a:fillRect/>
          </a:stretch>
        </p:blipFill>
        <p:spPr>
          <a:xfrm>
            <a:off x="10061734" y="4153019"/>
            <a:ext cx="306110" cy="382667"/>
          </a:xfrm>
          <a:prstGeom prst="rect">
            <a:avLst/>
          </a:prstGeom>
        </p:spPr>
      </p:pic>
      <p:sp>
        <p:nvSpPr>
          <p:cNvPr id="17" name="Text 12"/>
          <p:cNvSpPr/>
          <p:nvPr/>
        </p:nvSpPr>
        <p:spPr>
          <a:xfrm>
            <a:off x="9874568" y="49114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Nguyên Tắc Vàng</a:t>
            </a:r>
            <a:endParaRPr lang="en-US" sz="2200" dirty="0"/>
          </a:p>
        </p:txBody>
      </p:sp>
      <p:sp>
        <p:nvSpPr>
          <p:cNvPr id="18" name="Text 13"/>
          <p:cNvSpPr/>
          <p:nvPr/>
        </p:nvSpPr>
        <p:spPr>
          <a:xfrm>
            <a:off x="9874568" y="5401866"/>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Tất cả những gì nằm ở phía client (trình duyệt, ứng dụng di động) đều có thể bị thay đổi và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tấn công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bất cứ lúc nào.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612"/>
            <a:ext cx="1139463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Mọi Thứ Ở Client Đều Có Thể Bị Tấn Công</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Các thành phần ở phía client như mã nguồn JavaScript, cấu trúc DOM, dữ liệu tạm thời, và giao diện người dùng đều nằm trong tầm kiểm soát của người dùng cuối. Điều này mở ra cánh cửa cho các cuộc tấn công:</a:t>
            </a:r>
            <a:endParaRPr lang="en-US" sz="1750" dirty="0"/>
          </a:p>
        </p:txBody>
      </p:sp>
      <p:sp>
        <p:nvSpPr>
          <p:cNvPr id="4" name="Text 2"/>
          <p:cNvSpPr/>
          <p:nvPr/>
        </p:nvSpPr>
        <p:spPr>
          <a:xfrm>
            <a:off x="793790" y="3438406"/>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000000"/>
                </a:solidFill>
                <a:latin typeface="Inter" pitchFamily="34" charset="0"/>
                <a:ea typeface="Inter" pitchFamily="34" charset="-122"/>
                <a:cs typeface="Inter" pitchFamily="34" charset="-120"/>
              </a:rPr>
              <a:t>Thao túng dữ liệu:</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Thay đổi giá trị form trước khi gửi (ví dụ: thay đổi giá sản phẩm).</a:t>
            </a:r>
            <a:endParaRPr lang="en-US" sz="1750" dirty="0"/>
          </a:p>
        </p:txBody>
      </p:sp>
      <p:sp>
        <p:nvSpPr>
          <p:cNvPr id="5" name="Text 3"/>
          <p:cNvSpPr/>
          <p:nvPr/>
        </p:nvSpPr>
        <p:spPr>
          <a:xfrm>
            <a:off x="793790" y="4243507"/>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000000"/>
                </a:solidFill>
                <a:latin typeface="Inter" pitchFamily="34" charset="0"/>
                <a:ea typeface="Inter" pitchFamily="34" charset="-122"/>
                <a:cs typeface="Inter" pitchFamily="34" charset="-120"/>
              </a:rPr>
              <a:t>Giả mạo Request:</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Hacker có thể tái tạo hoặc sửa đổi request API để gửi lên server mà không cần thông qua giao diện chính thức.</a:t>
            </a:r>
            <a:endParaRPr lang="en-US" sz="1750" dirty="0"/>
          </a:p>
        </p:txBody>
      </p:sp>
      <p:sp>
        <p:nvSpPr>
          <p:cNvPr id="6" name="Text 4"/>
          <p:cNvSpPr/>
          <p:nvPr/>
        </p:nvSpPr>
        <p:spPr>
          <a:xfrm>
            <a:off x="793790" y="5048607"/>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000000"/>
                </a:solidFill>
                <a:latin typeface="Inter" pitchFamily="34" charset="0"/>
                <a:ea typeface="Inter" pitchFamily="34" charset="-122"/>
                <a:cs typeface="Inter" pitchFamily="34" charset="-120"/>
              </a:rPr>
              <a:t>Reverse Engineering: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Phân tích ngược mã nguồn để tìm logic nghiệp vụ hoặc khóa API.</a:t>
            </a:r>
            <a:endParaRPr lang="en-US" sz="1750" dirty="0"/>
          </a:p>
        </p:txBody>
      </p:sp>
      <p:sp>
        <p:nvSpPr>
          <p:cNvPr id="7" name="Text 5"/>
          <p:cNvSpPr/>
          <p:nvPr/>
        </p:nvSpPr>
        <p:spPr>
          <a:xfrm>
            <a:off x="793790" y="5978485"/>
            <a:ext cx="7604284" cy="725805"/>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Kết luận:</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Không bao giờ tin tưởng dữ liệu đến từ client. Dù đã kiểm tra ở front-end, luôn phải kiểm tra và xác thực </a:t>
            </a:r>
            <a:pPr algn="l" indent="0" marL="0">
              <a:lnSpc>
                <a:spcPts val="2850"/>
              </a:lnSpc>
              <a:buNone/>
            </a:pPr>
            <a:r>
              <a:rPr lang="en-US" sz="1750" dirty="0">
                <a:solidFill>
                  <a:srgbClr val="ED7D31"/>
                </a:solidFill>
                <a:latin typeface="Inter" pitchFamily="34" charset="0"/>
                <a:ea typeface="Inter" pitchFamily="34" charset="-122"/>
                <a:cs typeface="Inter" pitchFamily="34" charset="-120"/>
              </a:rPr>
              <a:t>nghiêm ngặt</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ở server-side.</a:t>
            </a:r>
            <a:endParaRPr lang="en-US" sz="1750" dirty="0"/>
          </a:p>
        </p:txBody>
      </p:sp>
      <p:pic>
        <p:nvPicPr>
          <p:cNvPr id="8"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6380"/>
            <a:ext cx="1142678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Tư Duy Red-Team: Nghĩ Như Kẻ Tấn Công</a:t>
            </a:r>
            <a:endParaRPr lang="en-US" sz="4450" dirty="0"/>
          </a:p>
        </p:txBody>
      </p:sp>
      <p:pic>
        <p:nvPicPr>
          <p:cNvPr id="3" name="Image 0" descr="preencoded.png">    </p:cNvPr>
          <p:cNvPicPr>
            <a:picLocks noChangeAspect="1"/>
          </p:cNvPicPr>
          <p:nvPr/>
        </p:nvPicPr>
        <p:blipFill>
          <a:blip r:embed="rId1"/>
          <a:stretch>
            <a:fillRect/>
          </a:stretch>
        </p:blipFill>
        <p:spPr>
          <a:xfrm>
            <a:off x="793790" y="2678787"/>
            <a:ext cx="680442" cy="680442"/>
          </a:xfrm>
          <a:prstGeom prst="rect">
            <a:avLst/>
          </a:prstGeom>
        </p:spPr>
      </p:pic>
      <p:sp>
        <p:nvSpPr>
          <p:cNvPr id="4" name="Text 1"/>
          <p:cNvSpPr/>
          <p:nvPr/>
        </p:nvSpPr>
        <p:spPr>
          <a:xfrm>
            <a:off x="793790" y="3642717"/>
            <a:ext cx="3002280"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Vai Trò Của Red Team</a:t>
            </a:r>
            <a:endParaRPr lang="en-US" sz="2200" dirty="0"/>
          </a:p>
        </p:txBody>
      </p:sp>
      <p:sp>
        <p:nvSpPr>
          <p:cNvPr id="5" name="Text 2"/>
          <p:cNvSpPr/>
          <p:nvPr/>
        </p:nvSpPr>
        <p:spPr>
          <a:xfrm>
            <a:off x="793790" y="4133136"/>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Áp dụng "Red-team thinking" là đặt mình vào vị trí hacker để chủ động tìm kiếm và khai thác các điểm yếu trong ứng dụng.</a:t>
            </a:r>
            <a:endParaRPr lang="en-US" sz="1750" dirty="0"/>
          </a:p>
        </p:txBody>
      </p:sp>
      <p:pic>
        <p:nvPicPr>
          <p:cNvPr id="6" name="Image 1" descr="preencoded.png">    </p:cNvPr>
          <p:cNvPicPr>
            <a:picLocks noChangeAspect="1"/>
          </p:cNvPicPr>
          <p:nvPr/>
        </p:nvPicPr>
        <p:blipFill>
          <a:blip r:embed="rId2"/>
          <a:stretch>
            <a:fillRect/>
          </a:stretch>
        </p:blipFill>
        <p:spPr>
          <a:xfrm>
            <a:off x="5235893" y="2678787"/>
            <a:ext cx="680442" cy="680442"/>
          </a:xfrm>
          <a:prstGeom prst="rect">
            <a:avLst/>
          </a:prstGeom>
        </p:spPr>
      </p:pic>
      <p:sp>
        <p:nvSpPr>
          <p:cNvPr id="7" name="Text 3"/>
          <p:cNvSpPr/>
          <p:nvPr/>
        </p:nvSpPr>
        <p:spPr>
          <a:xfrm>
            <a:off x="5235893" y="36427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Câu Hỏi Trọng Tâm</a:t>
            </a:r>
            <a:endParaRPr lang="en-US" sz="2200" dirty="0"/>
          </a:p>
        </p:txBody>
      </p:sp>
      <p:sp>
        <p:nvSpPr>
          <p:cNvPr id="8" name="Text 4"/>
          <p:cNvSpPr/>
          <p:nvPr/>
        </p:nvSpPr>
        <p:spPr>
          <a:xfrm>
            <a:off x="5235893" y="4133136"/>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Hỏi: "Nếu tôi là một hacker có động cơ, tôi sẽ tấn công điểm nào? Tôi sẽ bỏ qua những lớp bảo vệ nào?"</a:t>
            </a:r>
            <a:endParaRPr lang="en-US" sz="1750" dirty="0"/>
          </a:p>
        </p:txBody>
      </p:sp>
      <p:pic>
        <p:nvPicPr>
          <p:cNvPr id="9" name="Image 2" descr="preencoded.png">    </p:cNvPr>
          <p:cNvPicPr>
            <a:picLocks noChangeAspect="1"/>
          </p:cNvPicPr>
          <p:nvPr/>
        </p:nvPicPr>
        <p:blipFill>
          <a:blip r:embed="rId3"/>
          <a:stretch>
            <a:fillRect/>
          </a:stretch>
        </p:blipFill>
        <p:spPr>
          <a:xfrm>
            <a:off x="9677995" y="2678787"/>
            <a:ext cx="680442" cy="680442"/>
          </a:xfrm>
          <a:prstGeom prst="rect">
            <a:avLst/>
          </a:prstGeom>
        </p:spPr>
      </p:pic>
      <p:sp>
        <p:nvSpPr>
          <p:cNvPr id="10" name="Text 5"/>
          <p:cNvSpPr/>
          <p:nvPr/>
        </p:nvSpPr>
        <p:spPr>
          <a:xfrm>
            <a:off x="9677995" y="36427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Tích Hợp Sớm</a:t>
            </a:r>
            <a:endParaRPr lang="en-US" sz="2200" dirty="0"/>
          </a:p>
        </p:txBody>
      </p:sp>
      <p:sp>
        <p:nvSpPr>
          <p:cNvPr id="11" name="Text 6"/>
          <p:cNvSpPr/>
          <p:nvPr/>
        </p:nvSpPr>
        <p:spPr>
          <a:xfrm>
            <a:off x="9677995" y="4133136"/>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Áp dụng tư duy này từ giai đoạn thiết kế kiến trúc giúp giảm thiểu rủi ro và chi phí sửa chữa các lỗ hổng nghiêm trọng về sau.</a:t>
            </a:r>
            <a:endParaRPr lang="en-US" sz="1750" dirty="0"/>
          </a:p>
        </p:txBody>
      </p:sp>
      <p:sp>
        <p:nvSpPr>
          <p:cNvPr id="12" name="Text 7"/>
          <p:cNvSpPr/>
          <p:nvPr/>
        </p:nvSpPr>
        <p:spPr>
          <a:xfrm>
            <a:off x="1133951" y="6095048"/>
            <a:ext cx="1270265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Bảo mật tích hợp ngay từ thiết kế rẻ hơn gấp 100 lần so với vá lỗ hổng khi sản phẩm đã triển khai.</a:t>
            </a:r>
            <a:endParaRPr lang="en-US" sz="1750" dirty="0"/>
          </a:p>
        </p:txBody>
      </p:sp>
      <p:sp>
        <p:nvSpPr>
          <p:cNvPr id="13" name="Shape 8"/>
          <p:cNvSpPr/>
          <p:nvPr/>
        </p:nvSpPr>
        <p:spPr>
          <a:xfrm>
            <a:off x="793790" y="5839897"/>
            <a:ext cx="30480" cy="873204"/>
          </a:xfrm>
          <a:prstGeom prst="rect">
            <a:avLst/>
          </a:prstGeom>
          <a:solidFill>
            <a:srgbClr val="ED7D31"/>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25924"/>
            <a:ext cx="10981611"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Nguyên Tắc Bảo Mật Cốt Lõi Theo OWASP</a:t>
            </a:r>
            <a:endParaRPr lang="en-US" sz="4200" dirty="0"/>
          </a:p>
        </p:txBody>
      </p:sp>
      <p:sp>
        <p:nvSpPr>
          <p:cNvPr id="3" name="Text 1"/>
          <p:cNvSpPr/>
          <p:nvPr/>
        </p:nvSpPr>
        <p:spPr>
          <a:xfrm>
            <a:off x="793790" y="1830229"/>
            <a:ext cx="13042821" cy="344805"/>
          </a:xfrm>
          <a:prstGeom prst="rect">
            <a:avLst/>
          </a:prstGeom>
          <a:noFill/>
          <a:ln/>
        </p:spPr>
        <p:txBody>
          <a:bodyPr wrap="non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Dựa trên các khuyến nghị của OWASP, đây là các trụ cột chính để xây dựng ứng dụng an toàn:</a:t>
            </a:r>
            <a:endParaRPr lang="en-US" sz="1650" dirty="0"/>
          </a:p>
        </p:txBody>
      </p:sp>
      <p:sp>
        <p:nvSpPr>
          <p:cNvPr id="4" name="Shape 2"/>
          <p:cNvSpPr/>
          <p:nvPr/>
        </p:nvSpPr>
        <p:spPr>
          <a:xfrm>
            <a:off x="793790" y="2740581"/>
            <a:ext cx="6413659" cy="2284690"/>
          </a:xfrm>
          <a:prstGeom prst="roundRect">
            <a:avLst>
              <a:gd name="adj" fmla="val 6404"/>
            </a:avLst>
          </a:prstGeom>
          <a:solidFill>
            <a:srgbClr val="FFFFFF"/>
          </a:solidFill>
          <a:ln/>
        </p:spPr>
      </p:sp>
      <p:sp>
        <p:nvSpPr>
          <p:cNvPr id="5" name="Shape 3"/>
          <p:cNvSpPr/>
          <p:nvPr/>
        </p:nvSpPr>
        <p:spPr>
          <a:xfrm>
            <a:off x="793790" y="2710101"/>
            <a:ext cx="6413659" cy="121920"/>
          </a:xfrm>
          <a:prstGeom prst="roundRect">
            <a:avLst>
              <a:gd name="adj" fmla="val 74233"/>
            </a:avLst>
          </a:prstGeom>
          <a:solidFill>
            <a:srgbClr val="ED7D31"/>
          </a:solidFill>
          <a:ln/>
        </p:spPr>
      </p:sp>
      <p:sp>
        <p:nvSpPr>
          <p:cNvPr id="6" name="Shape 4"/>
          <p:cNvSpPr/>
          <p:nvPr/>
        </p:nvSpPr>
        <p:spPr>
          <a:xfrm>
            <a:off x="3677424" y="2417445"/>
            <a:ext cx="646390" cy="646390"/>
          </a:xfrm>
          <a:prstGeom prst="roundRect">
            <a:avLst>
              <a:gd name="adj" fmla="val 141463"/>
            </a:avLst>
          </a:prstGeom>
          <a:solidFill>
            <a:srgbClr val="ED7D31"/>
          </a:solidFill>
          <a:ln/>
        </p:spPr>
      </p:sp>
      <p:pic>
        <p:nvPicPr>
          <p:cNvPr id="7" name="Image 0" descr="preencoded.png">    </p:cNvPr>
          <p:cNvPicPr>
            <a:picLocks noChangeAspect="1"/>
          </p:cNvPicPr>
          <p:nvPr/>
        </p:nvPicPr>
        <p:blipFill>
          <a:blip r:embed="rId1"/>
          <a:stretch>
            <a:fillRect/>
          </a:stretch>
        </p:blipFill>
        <p:spPr>
          <a:xfrm>
            <a:off x="3871377" y="2579013"/>
            <a:ext cx="258485" cy="323136"/>
          </a:xfrm>
          <a:prstGeom prst="rect">
            <a:avLst/>
          </a:prstGeom>
        </p:spPr>
      </p:pic>
      <p:sp>
        <p:nvSpPr>
          <p:cNvPr id="8" name="Text 5"/>
          <p:cNvSpPr/>
          <p:nvPr/>
        </p:nvSpPr>
        <p:spPr>
          <a:xfrm>
            <a:off x="1039654" y="327921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Quản Lý Dữ Liệu</a:t>
            </a:r>
            <a:endParaRPr lang="en-US" sz="2100" dirty="0"/>
          </a:p>
        </p:txBody>
      </p:sp>
      <p:sp>
        <p:nvSpPr>
          <p:cNvPr id="9" name="Text 6"/>
          <p:cNvSpPr/>
          <p:nvPr/>
        </p:nvSpPr>
        <p:spPr>
          <a:xfrm>
            <a:off x="1039654" y="3744992"/>
            <a:ext cx="592193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Phân loại dữ liệu (công khai, bí mật, nhạy cảm) và áp dụng kiểm soát bảo mật phù hợp với từng loại.</a:t>
            </a:r>
            <a:endParaRPr lang="en-US" sz="1650" dirty="0"/>
          </a:p>
        </p:txBody>
      </p:sp>
      <p:sp>
        <p:nvSpPr>
          <p:cNvPr id="10" name="Shape 7"/>
          <p:cNvSpPr/>
          <p:nvPr/>
        </p:nvSpPr>
        <p:spPr>
          <a:xfrm>
            <a:off x="7422833" y="2740581"/>
            <a:ext cx="6413778" cy="2284690"/>
          </a:xfrm>
          <a:prstGeom prst="roundRect">
            <a:avLst>
              <a:gd name="adj" fmla="val 6404"/>
            </a:avLst>
          </a:prstGeom>
          <a:solidFill>
            <a:srgbClr val="FFFFFF"/>
          </a:solidFill>
          <a:ln/>
        </p:spPr>
      </p:sp>
      <p:sp>
        <p:nvSpPr>
          <p:cNvPr id="11" name="Shape 8"/>
          <p:cNvSpPr/>
          <p:nvPr/>
        </p:nvSpPr>
        <p:spPr>
          <a:xfrm>
            <a:off x="7422833" y="2710101"/>
            <a:ext cx="6413778" cy="121920"/>
          </a:xfrm>
          <a:prstGeom prst="roundRect">
            <a:avLst>
              <a:gd name="adj" fmla="val 74233"/>
            </a:avLst>
          </a:prstGeom>
          <a:solidFill>
            <a:srgbClr val="ED7D31"/>
          </a:solidFill>
          <a:ln/>
        </p:spPr>
      </p:sp>
      <p:sp>
        <p:nvSpPr>
          <p:cNvPr id="12" name="Shape 9"/>
          <p:cNvSpPr/>
          <p:nvPr/>
        </p:nvSpPr>
        <p:spPr>
          <a:xfrm>
            <a:off x="10306467" y="2417445"/>
            <a:ext cx="646390" cy="646390"/>
          </a:xfrm>
          <a:prstGeom prst="roundRect">
            <a:avLst>
              <a:gd name="adj" fmla="val 141463"/>
            </a:avLst>
          </a:prstGeom>
          <a:solidFill>
            <a:srgbClr val="ED7D31"/>
          </a:solidFill>
          <a:ln/>
        </p:spPr>
      </p:sp>
      <p:pic>
        <p:nvPicPr>
          <p:cNvPr id="13" name="Image 1" descr="preencoded.png">    </p:cNvPr>
          <p:cNvPicPr>
            <a:picLocks noChangeAspect="1"/>
          </p:cNvPicPr>
          <p:nvPr/>
        </p:nvPicPr>
        <p:blipFill>
          <a:blip r:embed="rId2"/>
          <a:stretch>
            <a:fillRect/>
          </a:stretch>
        </p:blipFill>
        <p:spPr>
          <a:xfrm>
            <a:off x="10500420" y="2579013"/>
            <a:ext cx="258485" cy="323136"/>
          </a:xfrm>
          <a:prstGeom prst="rect">
            <a:avLst/>
          </a:prstGeom>
        </p:spPr>
      </p:pic>
      <p:sp>
        <p:nvSpPr>
          <p:cNvPr id="14" name="Text 10"/>
          <p:cNvSpPr/>
          <p:nvPr/>
        </p:nvSpPr>
        <p:spPr>
          <a:xfrm>
            <a:off x="7668697" y="327921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Kiểm Soát Truy Cập</a:t>
            </a:r>
            <a:endParaRPr lang="en-US" sz="2100" dirty="0"/>
          </a:p>
        </p:txBody>
      </p:sp>
      <p:sp>
        <p:nvSpPr>
          <p:cNvPr id="15" name="Text 11"/>
          <p:cNvSpPr/>
          <p:nvPr/>
        </p:nvSpPr>
        <p:spPr>
          <a:xfrm>
            <a:off x="7668697" y="3744992"/>
            <a:ext cx="5922050"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Áp dụng các mô hình kiểm soát truy cập nghiêm ngặt (RBAC, ABAC) để đảm bảo người dùng chỉ truy cập những gì họ cần.</a:t>
            </a:r>
            <a:endParaRPr lang="en-US" sz="1650" dirty="0"/>
          </a:p>
        </p:txBody>
      </p:sp>
      <p:sp>
        <p:nvSpPr>
          <p:cNvPr id="16" name="Shape 12"/>
          <p:cNvSpPr/>
          <p:nvPr/>
        </p:nvSpPr>
        <p:spPr>
          <a:xfrm>
            <a:off x="793790" y="5563791"/>
            <a:ext cx="6413659" cy="1939885"/>
          </a:xfrm>
          <a:prstGeom prst="roundRect">
            <a:avLst>
              <a:gd name="adj" fmla="val 7542"/>
            </a:avLst>
          </a:prstGeom>
          <a:solidFill>
            <a:srgbClr val="FFFFFF"/>
          </a:solidFill>
          <a:ln/>
        </p:spPr>
      </p:sp>
      <p:sp>
        <p:nvSpPr>
          <p:cNvPr id="17" name="Shape 13"/>
          <p:cNvSpPr/>
          <p:nvPr/>
        </p:nvSpPr>
        <p:spPr>
          <a:xfrm>
            <a:off x="793790" y="5533311"/>
            <a:ext cx="6413659" cy="121920"/>
          </a:xfrm>
          <a:prstGeom prst="roundRect">
            <a:avLst>
              <a:gd name="adj" fmla="val 74233"/>
            </a:avLst>
          </a:prstGeom>
          <a:solidFill>
            <a:srgbClr val="ED7D31"/>
          </a:solidFill>
          <a:ln/>
        </p:spPr>
      </p:sp>
      <p:sp>
        <p:nvSpPr>
          <p:cNvPr id="18" name="Shape 14"/>
          <p:cNvSpPr/>
          <p:nvPr/>
        </p:nvSpPr>
        <p:spPr>
          <a:xfrm>
            <a:off x="3677424" y="5240655"/>
            <a:ext cx="646390" cy="646390"/>
          </a:xfrm>
          <a:prstGeom prst="roundRect">
            <a:avLst>
              <a:gd name="adj" fmla="val 141463"/>
            </a:avLst>
          </a:prstGeom>
          <a:solidFill>
            <a:srgbClr val="ED7D31"/>
          </a:solidFill>
          <a:ln/>
        </p:spPr>
      </p:sp>
      <p:pic>
        <p:nvPicPr>
          <p:cNvPr id="19" name="Image 2" descr="preencoded.png">    </p:cNvPr>
          <p:cNvPicPr>
            <a:picLocks noChangeAspect="1"/>
          </p:cNvPicPr>
          <p:nvPr/>
        </p:nvPicPr>
        <p:blipFill>
          <a:blip r:embed="rId3"/>
          <a:stretch>
            <a:fillRect/>
          </a:stretch>
        </p:blipFill>
        <p:spPr>
          <a:xfrm>
            <a:off x="3871377" y="5402223"/>
            <a:ext cx="258485" cy="323136"/>
          </a:xfrm>
          <a:prstGeom prst="rect">
            <a:avLst/>
          </a:prstGeom>
        </p:spPr>
      </p:pic>
      <p:sp>
        <p:nvSpPr>
          <p:cNvPr id="20" name="Text 15"/>
          <p:cNvSpPr/>
          <p:nvPr/>
        </p:nvSpPr>
        <p:spPr>
          <a:xfrm>
            <a:off x="1039654" y="610242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Mã Hóa Toàn Diện</a:t>
            </a:r>
            <a:endParaRPr lang="en-US" sz="2100" dirty="0"/>
          </a:p>
        </p:txBody>
      </p:sp>
      <p:sp>
        <p:nvSpPr>
          <p:cNvPr id="21" name="Text 16"/>
          <p:cNvSpPr/>
          <p:nvPr/>
        </p:nvSpPr>
        <p:spPr>
          <a:xfrm>
            <a:off x="1039654" y="6568202"/>
            <a:ext cx="5921931"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Mã hóa dữ liệu quan trọng, cả trong truyền tải (TLS) và khi lưu trữ (Encryption at Rest).</a:t>
            </a:r>
            <a:endParaRPr lang="en-US" sz="1650" dirty="0"/>
          </a:p>
        </p:txBody>
      </p:sp>
      <p:sp>
        <p:nvSpPr>
          <p:cNvPr id="22" name="Shape 17"/>
          <p:cNvSpPr/>
          <p:nvPr/>
        </p:nvSpPr>
        <p:spPr>
          <a:xfrm>
            <a:off x="7422833" y="5563791"/>
            <a:ext cx="6413778" cy="1939885"/>
          </a:xfrm>
          <a:prstGeom prst="roundRect">
            <a:avLst>
              <a:gd name="adj" fmla="val 7542"/>
            </a:avLst>
          </a:prstGeom>
          <a:solidFill>
            <a:srgbClr val="FFFFFF"/>
          </a:solidFill>
          <a:ln/>
        </p:spPr>
      </p:sp>
      <p:sp>
        <p:nvSpPr>
          <p:cNvPr id="23" name="Shape 18"/>
          <p:cNvSpPr/>
          <p:nvPr/>
        </p:nvSpPr>
        <p:spPr>
          <a:xfrm>
            <a:off x="7422833" y="5533311"/>
            <a:ext cx="6413778" cy="121920"/>
          </a:xfrm>
          <a:prstGeom prst="roundRect">
            <a:avLst>
              <a:gd name="adj" fmla="val 74233"/>
            </a:avLst>
          </a:prstGeom>
          <a:solidFill>
            <a:srgbClr val="ED7D31"/>
          </a:solidFill>
          <a:ln/>
        </p:spPr>
      </p:sp>
      <p:sp>
        <p:nvSpPr>
          <p:cNvPr id="24" name="Shape 19"/>
          <p:cNvSpPr/>
          <p:nvPr/>
        </p:nvSpPr>
        <p:spPr>
          <a:xfrm>
            <a:off x="10306467" y="5240655"/>
            <a:ext cx="646390" cy="646390"/>
          </a:xfrm>
          <a:prstGeom prst="roundRect">
            <a:avLst>
              <a:gd name="adj" fmla="val 141463"/>
            </a:avLst>
          </a:prstGeom>
          <a:solidFill>
            <a:srgbClr val="ED7D31"/>
          </a:solidFill>
          <a:ln/>
        </p:spPr>
      </p:sp>
      <p:pic>
        <p:nvPicPr>
          <p:cNvPr id="25" name="Image 3" descr="preencoded.png">    </p:cNvPr>
          <p:cNvPicPr>
            <a:picLocks noChangeAspect="1"/>
          </p:cNvPicPr>
          <p:nvPr/>
        </p:nvPicPr>
        <p:blipFill>
          <a:blip r:embed="rId4"/>
          <a:stretch>
            <a:fillRect/>
          </a:stretch>
        </p:blipFill>
        <p:spPr>
          <a:xfrm>
            <a:off x="10500420" y="5402223"/>
            <a:ext cx="258485" cy="323136"/>
          </a:xfrm>
          <a:prstGeom prst="rect">
            <a:avLst/>
          </a:prstGeom>
        </p:spPr>
      </p:pic>
      <p:sp>
        <p:nvSpPr>
          <p:cNvPr id="26" name="Text 20"/>
          <p:cNvSpPr/>
          <p:nvPr/>
        </p:nvSpPr>
        <p:spPr>
          <a:xfrm>
            <a:off x="7668697" y="6102429"/>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Kiểm Thử Liên Tục</a:t>
            </a:r>
            <a:endParaRPr lang="en-US" sz="2100" dirty="0"/>
          </a:p>
        </p:txBody>
      </p:sp>
      <p:sp>
        <p:nvSpPr>
          <p:cNvPr id="27" name="Text 21"/>
          <p:cNvSpPr/>
          <p:nvPr/>
        </p:nvSpPr>
        <p:spPr>
          <a:xfrm>
            <a:off x="7668697" y="6568202"/>
            <a:ext cx="5922050"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Inter" pitchFamily="34" charset="0"/>
                <a:ea typeface="Inter" pitchFamily="34" charset="-122"/>
                <a:cs typeface="Inter" pitchFamily="34" charset="-120"/>
              </a:rPr>
              <a:t>Thực hiện kiểm thử bảo mật (SAST, DAST, Penetration Testing) liên tục trong suốt vòng đời phát triển phần mềm.</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2988"/>
            <a:ext cx="12329874"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DevSecOps: Tích Hợp Bảo Mật Vào Quy Trình Phát Triển</a:t>
            </a:r>
            <a:endParaRPr lang="en-US" sz="3550" dirty="0"/>
          </a:p>
        </p:txBody>
      </p:sp>
      <p:sp>
        <p:nvSpPr>
          <p:cNvPr id="3" name="Text 1"/>
          <p:cNvSpPr/>
          <p:nvPr/>
        </p:nvSpPr>
        <p:spPr>
          <a:xfrm>
            <a:off x="793790" y="2045375"/>
            <a:ext cx="6974324"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DevSecOps là sự chuyển đổi văn hóa nhằm tích hợp bảo mật như một phần không thể thiếu của quy trình DevOps, thay vì là một bước kiểm tra cuối cùng.</a:t>
            </a:r>
            <a:endParaRPr lang="en-US" sz="1400" dirty="0"/>
          </a:p>
        </p:txBody>
      </p:sp>
      <p:pic>
        <p:nvPicPr>
          <p:cNvPr id="4" name="Image 0" descr="preencoded.png">    </p:cNvPr>
          <p:cNvPicPr>
            <a:picLocks noChangeAspect="1"/>
          </p:cNvPicPr>
          <p:nvPr/>
        </p:nvPicPr>
        <p:blipFill>
          <a:blip r:embed="rId1"/>
          <a:stretch>
            <a:fillRect/>
          </a:stretch>
        </p:blipFill>
        <p:spPr>
          <a:xfrm>
            <a:off x="861774" y="2801600"/>
            <a:ext cx="272177" cy="340162"/>
          </a:xfrm>
          <a:prstGeom prst="rect">
            <a:avLst/>
          </a:prstGeom>
        </p:spPr>
      </p:pic>
      <p:sp>
        <p:nvSpPr>
          <p:cNvPr id="5" name="Text 2"/>
          <p:cNvSpPr/>
          <p:nvPr/>
        </p:nvSpPr>
        <p:spPr>
          <a:xfrm>
            <a:off x="1383506" y="2829997"/>
            <a:ext cx="2891552"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Bảo Mật Xuyên Suốt SDLC</a:t>
            </a:r>
            <a:endParaRPr lang="en-US" sz="1750" dirty="0"/>
          </a:p>
        </p:txBody>
      </p:sp>
      <p:sp>
        <p:nvSpPr>
          <p:cNvPr id="6" name="Text 3"/>
          <p:cNvSpPr/>
          <p:nvPr/>
        </p:nvSpPr>
        <p:spPr>
          <a:xfrm>
            <a:off x="1383506" y="3294936"/>
            <a:ext cx="6384607"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Đưa các công cụ và quy trình bảo mật vào mọi giai đoạn: thiết kế, viết code, build, test, và triển khai.</a:t>
            </a:r>
            <a:endParaRPr lang="en-US" sz="1400" dirty="0"/>
          </a:p>
        </p:txBody>
      </p:sp>
      <p:pic>
        <p:nvPicPr>
          <p:cNvPr id="7" name="Image 1" descr="preencoded.png">    </p:cNvPr>
          <p:cNvPicPr>
            <a:picLocks noChangeAspect="1"/>
          </p:cNvPicPr>
          <p:nvPr/>
        </p:nvPicPr>
        <p:blipFill>
          <a:blip r:embed="rId2"/>
          <a:stretch>
            <a:fillRect/>
          </a:stretch>
        </p:blipFill>
        <p:spPr>
          <a:xfrm>
            <a:off x="861774" y="4209990"/>
            <a:ext cx="272177" cy="340162"/>
          </a:xfrm>
          <a:prstGeom prst="rect">
            <a:avLst/>
          </a:prstGeom>
        </p:spPr>
      </p:pic>
      <p:sp>
        <p:nvSpPr>
          <p:cNvPr id="8" name="Text 4"/>
          <p:cNvSpPr/>
          <p:nvPr/>
        </p:nvSpPr>
        <p:spPr>
          <a:xfrm>
            <a:off x="1383506" y="4238387"/>
            <a:ext cx="2546866"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Tự Động Hóa Kiểm Thử</a:t>
            </a:r>
            <a:endParaRPr lang="en-US" sz="1750" dirty="0"/>
          </a:p>
        </p:txBody>
      </p:sp>
      <p:sp>
        <p:nvSpPr>
          <p:cNvPr id="9" name="Text 5"/>
          <p:cNvSpPr/>
          <p:nvPr/>
        </p:nvSpPr>
        <p:spPr>
          <a:xfrm>
            <a:off x="1383506" y="4703326"/>
            <a:ext cx="6384607" cy="870823"/>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Sử dụng các công cụ tự động hóa như SAST (Static Analysis), DAST (Dynamic Analysis) và SCA (Software Composition Analysis) trong CI/CD pipeline để phát hiện sớm lỗ hổng.</a:t>
            </a:r>
            <a:endParaRPr lang="en-US" sz="1400" dirty="0"/>
          </a:p>
        </p:txBody>
      </p:sp>
      <p:pic>
        <p:nvPicPr>
          <p:cNvPr id="10" name="Image 2" descr="preencoded.png">    </p:cNvPr>
          <p:cNvPicPr>
            <a:picLocks noChangeAspect="1"/>
          </p:cNvPicPr>
          <p:nvPr/>
        </p:nvPicPr>
        <p:blipFill>
          <a:blip r:embed="rId3"/>
          <a:stretch>
            <a:fillRect/>
          </a:stretch>
        </p:blipFill>
        <p:spPr>
          <a:xfrm>
            <a:off x="861774" y="5908655"/>
            <a:ext cx="272177" cy="340162"/>
          </a:xfrm>
          <a:prstGeom prst="rect">
            <a:avLst/>
          </a:prstGeom>
        </p:spPr>
      </p:pic>
      <p:sp>
        <p:nvSpPr>
          <p:cNvPr id="11" name="Text 6"/>
          <p:cNvSpPr/>
          <p:nvPr/>
        </p:nvSpPr>
        <p:spPr>
          <a:xfrm>
            <a:off x="1383506" y="5937052"/>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Văn Hóa Chia Sẻ</a:t>
            </a:r>
            <a:endParaRPr lang="en-US" sz="1750" dirty="0"/>
          </a:p>
        </p:txBody>
      </p:sp>
      <p:sp>
        <p:nvSpPr>
          <p:cNvPr id="12" name="Text 7"/>
          <p:cNvSpPr/>
          <p:nvPr/>
        </p:nvSpPr>
        <p:spPr>
          <a:xfrm>
            <a:off x="1383506" y="6401991"/>
            <a:ext cx="6384607" cy="580549"/>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nter" pitchFamily="34" charset="0"/>
                <a:ea typeface="Inter" pitchFamily="34" charset="-122"/>
                <a:cs typeface="Inter" pitchFamily="34" charset="-120"/>
              </a:rPr>
              <a:t>Xây dựng văn hóa bảo mật chung giữa đội ngũ Phát triển (Dev), Bảo mật (Sec), và Vận hành (Ops) để tăng cường khả năng phòng thủ và phản ứng.</a:t>
            </a:r>
            <a:endParaRPr lang="en-US" sz="1400" dirty="0"/>
          </a:p>
        </p:txBody>
      </p:sp>
      <p:pic>
        <p:nvPicPr>
          <p:cNvPr id="13" name="Image 3" descr="preencoded.png">    </p:cNvPr>
          <p:cNvPicPr>
            <a:picLocks noChangeAspect="1"/>
          </p:cNvPicPr>
          <p:nvPr/>
        </p:nvPicPr>
        <p:blipFill>
          <a:blip r:embed="rId4"/>
          <a:stretch>
            <a:fillRect/>
          </a:stretch>
        </p:blipFill>
        <p:spPr>
          <a:xfrm>
            <a:off x="8218408" y="2086213"/>
            <a:ext cx="4500563" cy="45005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1627"/>
            <a:ext cx="13042821" cy="1275874"/>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Mô Hình DevSecOps: Bảo Mật Tích Hợp Từ Code Đến Vận Hành</a:t>
            </a:r>
            <a:endParaRPr lang="en-US" sz="4000" dirty="0"/>
          </a:p>
        </p:txBody>
      </p:sp>
      <p:pic>
        <p:nvPicPr>
          <p:cNvPr id="3" name="Image 0" descr="preencoded.png">    </p:cNvPr>
          <p:cNvPicPr>
            <a:picLocks noChangeAspect="1"/>
          </p:cNvPicPr>
          <p:nvPr/>
        </p:nvPicPr>
        <p:blipFill>
          <a:blip r:embed="rId1"/>
          <a:stretch>
            <a:fillRect/>
          </a:stretch>
        </p:blipFill>
        <p:spPr>
          <a:xfrm>
            <a:off x="1704380" y="2315766"/>
            <a:ext cx="11221522" cy="4399121"/>
          </a:xfrm>
          <a:prstGeom prst="rect">
            <a:avLst/>
          </a:prstGeom>
        </p:spPr>
      </p:pic>
      <p:sp>
        <p:nvSpPr>
          <p:cNvPr id="4" name="Text 1"/>
          <p:cNvSpPr/>
          <p:nvPr/>
        </p:nvSpPr>
        <p:spPr>
          <a:xfrm>
            <a:off x="1973029" y="2531508"/>
            <a:ext cx="2054196" cy="660277"/>
          </a:xfrm>
          <a:prstGeom prst="rect">
            <a:avLst/>
          </a:prstGeom>
          <a:noFill/>
          <a:ln/>
        </p:spPr>
        <p:txBody>
          <a:bodyPr wrap="square" lIns="0" tIns="0" rIns="0" bIns="0" rtlCol="0" anchor="t"/>
          <a:lstStyle/>
          <a:p>
            <a:pPr algn="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Kế hoạch &amp; Thiết kế</a:t>
            </a:r>
            <a:endParaRPr lang="en-US" sz="1350" dirty="0"/>
          </a:p>
        </p:txBody>
      </p:sp>
      <p:sp>
        <p:nvSpPr>
          <p:cNvPr id="5" name="Text 2"/>
          <p:cNvSpPr/>
          <p:nvPr/>
        </p:nvSpPr>
        <p:spPr>
          <a:xfrm>
            <a:off x="10602852" y="2531508"/>
            <a:ext cx="2054196" cy="660277"/>
          </a:xfrm>
          <a:prstGeom prst="rect">
            <a:avLst/>
          </a:prstGeom>
          <a:noFill/>
          <a:ln/>
        </p:spPr>
        <p:txBody>
          <a:bodyPr wrap="squar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Code &amp; Kiểm tra SAST/SCA</a:t>
            </a:r>
            <a:endParaRPr lang="en-US" sz="1350" dirty="0"/>
          </a:p>
        </p:txBody>
      </p:sp>
      <p:sp>
        <p:nvSpPr>
          <p:cNvPr id="6" name="Text 3"/>
          <p:cNvSpPr/>
          <p:nvPr/>
        </p:nvSpPr>
        <p:spPr>
          <a:xfrm>
            <a:off x="10602852" y="5838763"/>
            <a:ext cx="2054196" cy="660277"/>
          </a:xfrm>
          <a:prstGeom prst="rect">
            <a:avLst/>
          </a:prstGeom>
          <a:noFill/>
          <a:ln/>
        </p:spPr>
        <p:txBody>
          <a:bodyPr wrap="square" lIns="0" tIns="0" rIns="0" bIns="0" rtlCol="0" anchor="t"/>
          <a:lstStyle/>
          <a:p>
            <a:pPr algn="l"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Build → Test DAST</a:t>
            </a:r>
            <a:endParaRPr lang="en-US" sz="1350" dirty="0"/>
          </a:p>
        </p:txBody>
      </p:sp>
      <p:sp>
        <p:nvSpPr>
          <p:cNvPr id="7" name="Text 4"/>
          <p:cNvSpPr/>
          <p:nvPr/>
        </p:nvSpPr>
        <p:spPr>
          <a:xfrm>
            <a:off x="1973029" y="5508624"/>
            <a:ext cx="2054196" cy="990416"/>
          </a:xfrm>
          <a:prstGeom prst="rect">
            <a:avLst/>
          </a:prstGeom>
          <a:noFill/>
          <a:ln/>
        </p:spPr>
        <p:txBody>
          <a:bodyPr wrap="square" lIns="0" tIns="0" rIns="0" bIns="0" rtlCol="0" anchor="t"/>
          <a:lstStyle/>
          <a:p>
            <a:pPr algn="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Release → Vận hành &amp; Giám sát</a:t>
            </a:r>
            <a:endParaRPr lang="en-US" sz="1350" dirty="0"/>
          </a:p>
        </p:txBody>
      </p:sp>
      <p:sp>
        <p:nvSpPr>
          <p:cNvPr id="8" name="Text 5"/>
          <p:cNvSpPr/>
          <p:nvPr/>
        </p:nvSpPr>
        <p:spPr>
          <a:xfrm>
            <a:off x="793790" y="6944439"/>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Mô hình này nhấn mạnh việc "shift left" – đưa các hoạt động bảo mật về phía trái (giai đoạn đầu) của chu trình phát triển, giúp giảm thiểu rủi ro một cách hiệu quả hơn.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14149"/>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CHƯƠNG 2</a:t>
            </a:r>
            <a:endParaRPr lang="en-US" sz="1450" dirty="0"/>
          </a:p>
        </p:txBody>
      </p:sp>
      <p:sp>
        <p:nvSpPr>
          <p:cNvPr id="4" name="Text 1"/>
          <p:cNvSpPr/>
          <p:nvPr/>
        </p:nvSpPr>
        <p:spPr>
          <a:xfrm>
            <a:off x="6280190" y="1265634"/>
            <a:ext cx="7556421" cy="1907381"/>
          </a:xfrm>
          <a:prstGeom prst="rect">
            <a:avLst/>
          </a:prstGeom>
          <a:noFill/>
          <a:ln/>
        </p:spPr>
        <p:txBody>
          <a:bodyPr wrap="squar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Demo trực tiếp: Xem lỗi bảo mật trên 3 loại ứng dụng phổ biến</a:t>
            </a:r>
            <a:endParaRPr lang="en-US" sz="4000" dirty="0"/>
          </a:p>
        </p:txBody>
      </p:sp>
      <p:sp>
        <p:nvSpPr>
          <p:cNvPr id="5" name="Shape 2"/>
          <p:cNvSpPr/>
          <p:nvPr/>
        </p:nvSpPr>
        <p:spPr>
          <a:xfrm>
            <a:off x="6280190" y="3394115"/>
            <a:ext cx="589717" cy="1085017"/>
          </a:xfrm>
          <a:prstGeom prst="roundRect">
            <a:avLst>
              <a:gd name="adj" fmla="val 360022"/>
            </a:avLst>
          </a:prstGeom>
          <a:solidFill>
            <a:srgbClr val="FBE1D0"/>
          </a:solidFill>
          <a:ln w="7620">
            <a:solidFill>
              <a:srgbClr val="E1C7B6"/>
            </a:solidFill>
            <a:prstDash val="solid"/>
          </a:ln>
        </p:spPr>
      </p:sp>
      <p:pic>
        <p:nvPicPr>
          <p:cNvPr id="6" name="Image 1" descr="preencoded.png">    </p:cNvPr>
          <p:cNvPicPr>
            <a:picLocks noChangeAspect="1"/>
          </p:cNvPicPr>
          <p:nvPr/>
        </p:nvPicPr>
        <p:blipFill>
          <a:blip r:embed="rId2"/>
          <a:stretch>
            <a:fillRect/>
          </a:stretch>
        </p:blipFill>
        <p:spPr>
          <a:xfrm>
            <a:off x="6464498" y="3798451"/>
            <a:ext cx="221099" cy="276344"/>
          </a:xfrm>
          <a:prstGeom prst="rect">
            <a:avLst/>
          </a:prstGeom>
        </p:spPr>
      </p:pic>
      <p:sp>
        <p:nvSpPr>
          <p:cNvPr id="7" name="Text 3"/>
          <p:cNvSpPr/>
          <p:nvPr/>
        </p:nvSpPr>
        <p:spPr>
          <a:xfrm>
            <a:off x="7017306" y="3541514"/>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Trang web</a:t>
            </a:r>
            <a:endParaRPr lang="en-US" sz="1450" dirty="0"/>
          </a:p>
        </p:txBody>
      </p:sp>
      <p:sp>
        <p:nvSpPr>
          <p:cNvPr id="8" name="Text 4"/>
          <p:cNvSpPr/>
          <p:nvPr/>
        </p:nvSpPr>
        <p:spPr>
          <a:xfrm>
            <a:off x="7017306" y="3860244"/>
            <a:ext cx="6819305" cy="471488"/>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Khám phá các lỗ hổng phổ biến như, SQL Injection và Broken Access Control có thể bị khai thác để đánh cắp dữ liệu hoặc chiếm quyền kiểm soát tài khoản người dùng.</a:t>
            </a:r>
            <a:endParaRPr lang="en-US" sz="1150" dirty="0"/>
          </a:p>
        </p:txBody>
      </p:sp>
      <p:sp>
        <p:nvSpPr>
          <p:cNvPr id="9" name="Shape 5"/>
          <p:cNvSpPr/>
          <p:nvPr/>
        </p:nvSpPr>
        <p:spPr>
          <a:xfrm>
            <a:off x="6280190" y="4626531"/>
            <a:ext cx="589717" cy="1320760"/>
          </a:xfrm>
          <a:prstGeom prst="roundRect">
            <a:avLst>
              <a:gd name="adj" fmla="val 360022"/>
            </a:avLst>
          </a:prstGeom>
          <a:solidFill>
            <a:srgbClr val="FBE1D0"/>
          </a:solidFill>
          <a:ln w="7620">
            <a:solidFill>
              <a:srgbClr val="E1C7B6"/>
            </a:solidFill>
            <a:prstDash val="solid"/>
          </a:ln>
        </p:spPr>
      </p:sp>
      <p:pic>
        <p:nvPicPr>
          <p:cNvPr id="10" name="Image 2" descr="preencoded.png">    </p:cNvPr>
          <p:cNvPicPr>
            <a:picLocks noChangeAspect="1"/>
          </p:cNvPicPr>
          <p:nvPr/>
        </p:nvPicPr>
        <p:blipFill>
          <a:blip r:embed="rId3"/>
          <a:stretch>
            <a:fillRect/>
          </a:stretch>
        </p:blipFill>
        <p:spPr>
          <a:xfrm>
            <a:off x="6464498" y="5148739"/>
            <a:ext cx="221099" cy="276344"/>
          </a:xfrm>
          <a:prstGeom prst="rect">
            <a:avLst/>
          </a:prstGeom>
        </p:spPr>
      </p:pic>
      <p:sp>
        <p:nvSpPr>
          <p:cNvPr id="11" name="Text 6"/>
          <p:cNvSpPr/>
          <p:nvPr/>
        </p:nvSpPr>
        <p:spPr>
          <a:xfrm>
            <a:off x="7017306" y="4773930"/>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Ứng dụng máy tính</a:t>
            </a:r>
            <a:endParaRPr lang="en-US" sz="1450" dirty="0"/>
          </a:p>
        </p:txBody>
      </p:sp>
      <p:sp>
        <p:nvSpPr>
          <p:cNvPr id="12" name="Text 7"/>
          <p:cNvSpPr/>
          <p:nvPr/>
        </p:nvSpPr>
        <p:spPr>
          <a:xfrm>
            <a:off x="7017306" y="5092660"/>
            <a:ext cx="6819305" cy="707231"/>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Tìm hiểu cách kẻ tấn công có thể vượt qua các kiểm tra dữ liệu phía máy khách, thực hiện kỹ thuật đảo ngược (reverse engineering) để hiểu logic ứng dụng hoặc thao túng dữ liệu cục bộ để thay đổi hành vi của phần mềm.</a:t>
            </a:r>
            <a:endParaRPr lang="en-US" sz="1150" dirty="0"/>
          </a:p>
        </p:txBody>
      </p:sp>
      <p:sp>
        <p:nvSpPr>
          <p:cNvPr id="13" name="Shape 8"/>
          <p:cNvSpPr/>
          <p:nvPr/>
        </p:nvSpPr>
        <p:spPr>
          <a:xfrm>
            <a:off x="6280190" y="6094690"/>
            <a:ext cx="589717" cy="1320760"/>
          </a:xfrm>
          <a:prstGeom prst="roundRect">
            <a:avLst>
              <a:gd name="adj" fmla="val 360022"/>
            </a:avLst>
          </a:prstGeom>
          <a:solidFill>
            <a:srgbClr val="FBE1D0"/>
          </a:solidFill>
          <a:ln w="7620">
            <a:solidFill>
              <a:srgbClr val="E1C7B6"/>
            </a:solidFill>
            <a:prstDash val="solid"/>
          </a:ln>
        </p:spPr>
      </p:sp>
      <p:pic>
        <p:nvPicPr>
          <p:cNvPr id="14" name="Image 3" descr="preencoded.png">    </p:cNvPr>
          <p:cNvPicPr>
            <a:picLocks noChangeAspect="1"/>
          </p:cNvPicPr>
          <p:nvPr/>
        </p:nvPicPr>
        <p:blipFill>
          <a:blip r:embed="rId4"/>
          <a:stretch>
            <a:fillRect/>
          </a:stretch>
        </p:blipFill>
        <p:spPr>
          <a:xfrm>
            <a:off x="6464498" y="6616898"/>
            <a:ext cx="221099" cy="276344"/>
          </a:xfrm>
          <a:prstGeom prst="rect">
            <a:avLst/>
          </a:prstGeom>
        </p:spPr>
      </p:pic>
      <p:sp>
        <p:nvSpPr>
          <p:cNvPr id="15" name="Text 9"/>
          <p:cNvSpPr/>
          <p:nvPr/>
        </p:nvSpPr>
        <p:spPr>
          <a:xfrm>
            <a:off x="7017306" y="6242090"/>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Ứng dụng Android</a:t>
            </a:r>
            <a:endParaRPr lang="en-US" sz="1450" dirty="0"/>
          </a:p>
        </p:txBody>
      </p:sp>
      <p:sp>
        <p:nvSpPr>
          <p:cNvPr id="16" name="Text 10"/>
          <p:cNvSpPr/>
          <p:nvPr/>
        </p:nvSpPr>
        <p:spPr>
          <a:xfrm>
            <a:off x="7017306" y="6560820"/>
            <a:ext cx="6819305" cy="707231"/>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Inter" pitchFamily="34" charset="0"/>
                <a:ea typeface="Inter" pitchFamily="34" charset="-122"/>
                <a:cs typeface="Inter" pitchFamily="34" charset="-120"/>
              </a:rPr>
              <a:t>Chứng kiến việc dịch ngược APK, trích xuất khóa API nhạy cảm hoặc thao túng ứng dụng trong thời gian chạy (runtime manipulation) để phá vỡ các biện pháp bảo mật và truy cập thông tin trái phép.</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1903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Bài Học Rút Ra</a:t>
            </a:r>
            <a:endParaRPr lang="en-US" sz="4450" dirty="0"/>
          </a:p>
        </p:txBody>
      </p:sp>
      <p:sp>
        <p:nvSpPr>
          <p:cNvPr id="3" name="Text 1"/>
          <p:cNvSpPr/>
          <p:nvPr/>
        </p:nvSpPr>
        <p:spPr>
          <a:xfrm>
            <a:off x="793790" y="298144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Ba nguyên tắc cốt lõi cần ghi nhớ để củng cố tư duy bảo mật:</a:t>
            </a:r>
            <a:endParaRPr lang="en-US" sz="1750" dirty="0"/>
          </a:p>
        </p:txBody>
      </p:sp>
      <p:sp>
        <p:nvSpPr>
          <p:cNvPr id="4" name="Shape 2"/>
          <p:cNvSpPr/>
          <p:nvPr/>
        </p:nvSpPr>
        <p:spPr>
          <a:xfrm>
            <a:off x="793790" y="3599497"/>
            <a:ext cx="4196358" cy="2810947"/>
          </a:xfrm>
          <a:prstGeom prst="roundRect">
            <a:avLst>
              <a:gd name="adj" fmla="val 5205"/>
            </a:avLst>
          </a:prstGeom>
          <a:solidFill>
            <a:srgbClr val="FFFFFF"/>
          </a:solidFill>
          <a:ln w="30480">
            <a:solidFill>
              <a:srgbClr val="E1C7B6"/>
            </a:solidFill>
            <a:prstDash val="solid"/>
          </a:ln>
        </p:spPr>
      </p:sp>
      <p:sp>
        <p:nvSpPr>
          <p:cNvPr id="5" name="Shape 3"/>
          <p:cNvSpPr/>
          <p:nvPr/>
        </p:nvSpPr>
        <p:spPr>
          <a:xfrm>
            <a:off x="763310" y="3599497"/>
            <a:ext cx="121920" cy="2810947"/>
          </a:xfrm>
          <a:prstGeom prst="roundRect">
            <a:avLst>
              <a:gd name="adj" fmla="val 78139"/>
            </a:avLst>
          </a:prstGeom>
          <a:solidFill>
            <a:srgbClr val="ED7D31"/>
          </a:solidFill>
          <a:ln/>
        </p:spPr>
      </p:sp>
      <p:sp>
        <p:nvSpPr>
          <p:cNvPr id="6" name="Text 4"/>
          <p:cNvSpPr/>
          <p:nvPr/>
        </p:nvSpPr>
        <p:spPr>
          <a:xfrm>
            <a:off x="1142524" y="385679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Luôn Luôn Nghi Ngờ</a:t>
            </a:r>
            <a:endParaRPr lang="en-US" sz="2200" dirty="0"/>
          </a:p>
        </p:txBody>
      </p:sp>
      <p:sp>
        <p:nvSpPr>
          <p:cNvPr id="7" name="Text 5"/>
          <p:cNvSpPr/>
          <p:nvPr/>
        </p:nvSpPr>
        <p:spPr>
          <a:xfrm>
            <a:off x="1142524" y="434721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Luôn nghi ngờ mọi dữ liệu đến từ client. Coi mọi input là độc hại cho đến khi nó được server xác thực và làm sạch (sanitize).</a:t>
            </a:r>
            <a:endParaRPr lang="en-US" sz="1750" dirty="0"/>
          </a:p>
        </p:txBody>
      </p:sp>
      <p:sp>
        <p:nvSpPr>
          <p:cNvPr id="8" name="Shape 6"/>
          <p:cNvSpPr/>
          <p:nvPr/>
        </p:nvSpPr>
        <p:spPr>
          <a:xfrm>
            <a:off x="5216962" y="3599497"/>
            <a:ext cx="4196358" cy="2810947"/>
          </a:xfrm>
          <a:prstGeom prst="roundRect">
            <a:avLst>
              <a:gd name="adj" fmla="val 5205"/>
            </a:avLst>
          </a:prstGeom>
          <a:solidFill>
            <a:srgbClr val="FFFFFF"/>
          </a:solidFill>
          <a:ln w="30480">
            <a:solidFill>
              <a:srgbClr val="E1C7B6"/>
            </a:solidFill>
            <a:prstDash val="solid"/>
          </a:ln>
        </p:spPr>
      </p:sp>
      <p:sp>
        <p:nvSpPr>
          <p:cNvPr id="9" name="Shape 7"/>
          <p:cNvSpPr/>
          <p:nvPr/>
        </p:nvSpPr>
        <p:spPr>
          <a:xfrm>
            <a:off x="5186482" y="3599497"/>
            <a:ext cx="121920" cy="2810947"/>
          </a:xfrm>
          <a:prstGeom prst="roundRect">
            <a:avLst>
              <a:gd name="adj" fmla="val 78139"/>
            </a:avLst>
          </a:prstGeom>
          <a:solidFill>
            <a:srgbClr val="ED7D31"/>
          </a:solidFill>
          <a:ln/>
        </p:spPr>
      </p:sp>
      <p:sp>
        <p:nvSpPr>
          <p:cNvPr id="10" name="Text 8"/>
          <p:cNvSpPr/>
          <p:nvPr/>
        </p:nvSpPr>
        <p:spPr>
          <a:xfrm>
            <a:off x="5565696" y="3856792"/>
            <a:ext cx="296322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Bảo Mật Ngay Từ Đầu</a:t>
            </a:r>
            <a:endParaRPr lang="en-US" sz="2200" dirty="0"/>
          </a:p>
        </p:txBody>
      </p:sp>
      <p:sp>
        <p:nvSpPr>
          <p:cNvPr id="11" name="Text 9"/>
          <p:cNvSpPr/>
          <p:nvPr/>
        </p:nvSpPr>
        <p:spPr>
          <a:xfrm>
            <a:off x="5565696" y="434721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Tích hợp các tiêu chuẩn bảo mật ngay từ giai đoạn thiết kế và viết code, không đợi đến giai đoạn kiểm thử cuối cùng.</a:t>
            </a:r>
            <a:endParaRPr lang="en-US" sz="1750" dirty="0"/>
          </a:p>
        </p:txBody>
      </p:sp>
      <p:sp>
        <p:nvSpPr>
          <p:cNvPr id="12" name="Shape 10"/>
          <p:cNvSpPr/>
          <p:nvPr/>
        </p:nvSpPr>
        <p:spPr>
          <a:xfrm>
            <a:off x="9640133" y="3599497"/>
            <a:ext cx="4196358" cy="2810947"/>
          </a:xfrm>
          <a:prstGeom prst="roundRect">
            <a:avLst>
              <a:gd name="adj" fmla="val 5205"/>
            </a:avLst>
          </a:prstGeom>
          <a:solidFill>
            <a:srgbClr val="FFFFFF"/>
          </a:solidFill>
          <a:ln w="30480">
            <a:solidFill>
              <a:srgbClr val="E1C7B6"/>
            </a:solidFill>
            <a:prstDash val="solid"/>
          </a:ln>
        </p:spPr>
      </p:sp>
      <p:sp>
        <p:nvSpPr>
          <p:cNvPr id="13" name="Shape 11"/>
          <p:cNvSpPr/>
          <p:nvPr/>
        </p:nvSpPr>
        <p:spPr>
          <a:xfrm>
            <a:off x="9609653" y="3599497"/>
            <a:ext cx="121920" cy="2810947"/>
          </a:xfrm>
          <a:prstGeom prst="roundRect">
            <a:avLst>
              <a:gd name="adj" fmla="val 78139"/>
            </a:avLst>
          </a:prstGeom>
          <a:solidFill>
            <a:srgbClr val="ED7D31"/>
          </a:solidFill>
          <a:ln/>
        </p:spPr>
      </p:sp>
      <p:sp>
        <p:nvSpPr>
          <p:cNvPr id="14" name="Text 12"/>
          <p:cNvSpPr/>
          <p:nvPr/>
        </p:nvSpPr>
        <p:spPr>
          <a:xfrm>
            <a:off x="9988868" y="3856792"/>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Áp Dụng Tư Duy Red-Team</a:t>
            </a:r>
            <a:endParaRPr lang="en-US" sz="2200" dirty="0"/>
          </a:p>
        </p:txBody>
      </p:sp>
      <p:sp>
        <p:nvSpPr>
          <p:cNvPr id="15" name="Text 13"/>
          <p:cNvSpPr/>
          <p:nvPr/>
        </p:nvSpPr>
        <p:spPr>
          <a:xfrm>
            <a:off x="9988868" y="470154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Chủ động suy nghĩ như kẻ tấn công để định vị, phát hiện và vá các lỗ hổng tiềm ẩn trước khi chúng bị khai thác.</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2025-10-10T23:05:29Z</dcterms:created>
  <dcterms:modified xsi:type="dcterms:W3CDTF">2025-10-10T23:05:29Z</dcterms:modified>
</cp:coreProperties>
</file>